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eb886fa4704941" /><Relationship Type="http://schemas.openxmlformats.org/officeDocument/2006/relationships/extended-properties" Target="/docProps/app.xml" Id="R3cef8214de924971" /><Relationship Type="http://schemas.openxmlformats.org/officeDocument/2006/relationships/officeDocument" Target="/ppt/presentation.xml" Id="R207679de2de74a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81a576002c4b22"/>
  </p:sldMasterIdLst>
  <p:notesMasterIdLst>
    <p:notesMasterId xmlns:r="http://schemas.openxmlformats.org/officeDocument/2006/relationships" r:id="R4d05c1d03ccf4da8"/>
  </p:notesMasterIdLst>
  <p:sldIdLst>
    <p:sldId xmlns:r="http://schemas.openxmlformats.org/officeDocument/2006/relationships" id="256" r:id="R007faf274e0647da"/>
    <p:sldId xmlns:r="http://schemas.openxmlformats.org/officeDocument/2006/relationships" id="257" r:id="R0cdb813678f0494f"/>
    <p:sldId xmlns:r="http://schemas.openxmlformats.org/officeDocument/2006/relationships" id="258" r:id="Rd7f3e0ee2d884180"/>
    <p:sldId xmlns:r="http://schemas.openxmlformats.org/officeDocument/2006/relationships" id="259" r:id="R5c27780c498a425b"/>
    <p:sldId xmlns:r="http://schemas.openxmlformats.org/officeDocument/2006/relationships" id="260" r:id="R6348d117aca742d6"/>
    <p:sldId xmlns:r="http://schemas.openxmlformats.org/officeDocument/2006/relationships" id="261" r:id="Rb66daa4d7f4c4899"/>
    <p:sldId xmlns:r="http://schemas.openxmlformats.org/officeDocument/2006/relationships" id="262" r:id="R03fd13534eb24f4a"/>
    <p:sldId xmlns:r="http://schemas.openxmlformats.org/officeDocument/2006/relationships" id="263" r:id="R28e7d7c8ef9a43a8"/>
    <p:sldId xmlns:r="http://schemas.openxmlformats.org/officeDocument/2006/relationships" id="264" r:id="R555d5e0752e34a4c"/>
    <p:sldId xmlns:r="http://schemas.openxmlformats.org/officeDocument/2006/relationships" id="265" r:id="R5df263ce082348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0b448d825b4d43" /><Relationship Type="http://schemas.openxmlformats.org/officeDocument/2006/relationships/slideMaster" Target="/ppt/slideMasters/slideMaster1.xml" Id="R5081a576002c4b22" /><Relationship Type="http://schemas.openxmlformats.org/officeDocument/2006/relationships/notesMaster" Target="/ppt/notesMasters/notesMaster1.xml" Id="R4d05c1d03ccf4da8" /><Relationship Type="http://schemas.openxmlformats.org/officeDocument/2006/relationships/presProps" Target="/ppt/presProps.xml" Id="Ra4853221fe4a4fce" /><Relationship Type="http://schemas.openxmlformats.org/officeDocument/2006/relationships/tableStyles" Target="/ppt/tableStyles.xml" Id="Ra10de4a5cccc4539" /><Relationship Type="http://schemas.openxmlformats.org/officeDocument/2006/relationships/slide" Target="/ppt/slides/slide1.xml" Id="R007faf274e0647da" /><Relationship Type="http://schemas.openxmlformats.org/officeDocument/2006/relationships/slide" Target="/ppt/slides/slide2.xml" Id="R0cdb813678f0494f" /><Relationship Type="http://schemas.openxmlformats.org/officeDocument/2006/relationships/slide" Target="/ppt/slides/slide3.xml" Id="Rd7f3e0ee2d884180" /><Relationship Type="http://schemas.openxmlformats.org/officeDocument/2006/relationships/slide" Target="/ppt/slides/slide4.xml" Id="R5c27780c498a425b" /><Relationship Type="http://schemas.openxmlformats.org/officeDocument/2006/relationships/slide" Target="/ppt/slides/slide5.xml" Id="R6348d117aca742d6" /><Relationship Type="http://schemas.openxmlformats.org/officeDocument/2006/relationships/slide" Target="/ppt/slides/slide6.xml" Id="Rb66daa4d7f4c4899" /><Relationship Type="http://schemas.openxmlformats.org/officeDocument/2006/relationships/slide" Target="/ppt/slides/slide7.xml" Id="R03fd13534eb24f4a" /><Relationship Type="http://schemas.openxmlformats.org/officeDocument/2006/relationships/slide" Target="/ppt/slides/slide8.xml" Id="R28e7d7c8ef9a43a8" /><Relationship Type="http://schemas.openxmlformats.org/officeDocument/2006/relationships/slide" Target="/ppt/slides/slide9.xml" Id="R555d5e0752e34a4c" /><Relationship Type="http://schemas.openxmlformats.org/officeDocument/2006/relationships/slide" Target="/ppt/slides/slide10.xml" Id="R5df263ce082348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19e7b142744a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b67926c361437f" /><Relationship Type="http://schemas.openxmlformats.org/officeDocument/2006/relationships/notesMaster" Target="/ppt/notesMasters/notesMaster1.xml" Id="Rf9a1233f39ec43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a0d0e88e3b4ec8" /><Relationship Type="http://schemas.openxmlformats.org/officeDocument/2006/relationships/notesMaster" Target="/ppt/notesMasters/notesMaster1.xml" Id="R5b11939ecb5d48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355b39984c44df" /><Relationship Type="http://schemas.openxmlformats.org/officeDocument/2006/relationships/notesMaster" Target="/ppt/notesMasters/notesMaster1.xml" Id="R6068c52500c54c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48b22192744e30" /><Relationship Type="http://schemas.openxmlformats.org/officeDocument/2006/relationships/notesMaster" Target="/ppt/notesMasters/notesMaster1.xml" Id="Rbe57c41f05aa48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75739f160147bf" /><Relationship Type="http://schemas.openxmlformats.org/officeDocument/2006/relationships/notesMaster" Target="/ppt/notesMasters/notesMaster1.xml" Id="R6ab72581d14249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4e91cfa02f4b0d" /><Relationship Type="http://schemas.openxmlformats.org/officeDocument/2006/relationships/notesMaster" Target="/ppt/notesMasters/notesMaster1.xml" Id="Rb5558147a88c47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b75e4d597d4717" /><Relationship Type="http://schemas.openxmlformats.org/officeDocument/2006/relationships/notesMaster" Target="/ppt/notesMasters/notesMaster1.xml" Id="Rd14ee360b0ac40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36a377a85941b9" /><Relationship Type="http://schemas.openxmlformats.org/officeDocument/2006/relationships/notesMaster" Target="/ppt/notesMasters/notesMaster1.xml" Id="R52679003e76e4d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d76397de3640f0" /><Relationship Type="http://schemas.openxmlformats.org/officeDocument/2006/relationships/notesMaster" Target="/ppt/notesMasters/notesMaster1.xml" Id="Rdffba6a366ae4e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6afa3081c34d52" /><Relationship Type="http://schemas.openxmlformats.org/officeDocument/2006/relationships/notesMaster" Target="/ppt/notesMasters/notesMaster1.xml" Id="R08c32e5695344f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 Email templates reviewed in Erio account include review reply approval and review-request reminders. Do not promise removal of legitimate negative reviews.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https://www.merchynt.com/customer-success-stories Contractor filter. Keyword water damage repair. Vendor comparison label 1 month later. Images preserved without altering ranking evidence. Not an Erio client case or guarantee.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 Based on approved client emails: welcome, content approval, photo uploads and business update requests.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 Account preferences: Erio, Eli, #005475 and #ffffff. Sender support@erio.ai. Custom portal domain still awaiting successful hosting activation; no live address promised on this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Hypothetical arithmetic: 5 × $300 = $1500. No Erio service pricing included by user instruction. Official calculator source https://docs.google.com/document/d/1F2D37QWtaxJ4MJ8s-uaxsW4GmXoFCu_yvOrrU48A4tk/edit. Use consistent monthly units.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Adapted from Merchynt White Label SMB Sales Deck: https://www.canva.com/design/DAG_eg4uScc/SN7lqhBPwd2RtmsseCcHpQ/edit. Original has example claims and placeholders which are not evidence of Erio results. Asset source https://www.merchynt.com/marketingassets. Pricing, contract terms and scope are agreed separately. No promised ranking, client counts, fabricated testimonial or performance guarantee.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750c86fc1148c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6556f2baa74b9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47a3340f28466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28056523b84a6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e7e405a4c9412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f542c5b7d241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91DE246-DEFA-45CC-9A19-93F6132F78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F0CA797-B0C7-49F4-AB7B-214F7F4CDC2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3FCE390-7734-4FB1-8E55-4F65969E68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122DB7-B153-4E44-A504-4BCE81AF78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EDFD51-07D6-4149-9087-D279B58EBD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C098643-6EA9-40C5-B7A3-76CA3CF5C6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1C0100-30A7-402B-B7A2-CE34250EEB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4048984-497F-466F-BBED-6F5CFE06177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F2CE2A2-1ECA-45C6-93FD-999787E51B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C6716E0-48A0-45F5-B33C-5DF1DC1027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43dea7d3b041ab" /><Relationship Type="http://schemas.openxmlformats.org/officeDocument/2006/relationships/slideLayout" Target="/ppt/slideLayouts/slideLayout1.xml" Id="Ra6ee6893a7c34319" /><Relationship Type="http://schemas.openxmlformats.org/officeDocument/2006/relationships/slideLayout" Target="/ppt/slideLayouts/slideLayout2.xml" Id="R4484f18c95984cb5" /><Relationship Type="http://schemas.openxmlformats.org/officeDocument/2006/relationships/slideLayout" Target="/ppt/slideLayouts/slideLayout3.xml" Id="R00fb3f8ae62246b0" /><Relationship Type="http://schemas.openxmlformats.org/officeDocument/2006/relationships/slideLayout" Target="/ppt/slideLayouts/slideLayout4.xml" Id="R4f1b7b22a7454da3" /><Relationship Type="http://schemas.openxmlformats.org/officeDocument/2006/relationships/slideLayout" Target="/ppt/slideLayouts/slideLayout5.xml" Id="Rdbb2d3ca71944f3a" /><Relationship Type="http://schemas.openxmlformats.org/officeDocument/2006/relationships/slideLayout" Target="/ppt/slideLayouts/slideLayout6.xml" Id="Re657ba7131e941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ee6893a7c34319"/>
    <p:sldLayoutId xmlns:r="http://schemas.openxmlformats.org/officeDocument/2006/relationships" id="2147483650" r:id="R4484f18c95984cb5"/>
    <p:sldLayoutId xmlns:r="http://schemas.openxmlformats.org/officeDocument/2006/relationships" id="2147483651" r:id="R00fb3f8ae62246b0"/>
    <p:sldLayoutId xmlns:r="http://schemas.openxmlformats.org/officeDocument/2006/relationships" id="2147483652" r:id="R4f1b7b22a7454da3"/>
    <p:sldLayoutId xmlns:r="http://schemas.openxmlformats.org/officeDocument/2006/relationships" id="2147483653" r:id="Rdbb2d3ca71944f3a"/>
    <p:sldLayoutId xmlns:r="http://schemas.openxmlformats.org/officeDocument/2006/relationships" id="2147483654" r:id="Re657ba7131e941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7a047fe43140d0" /><Relationship Type="http://schemas.openxmlformats.org/officeDocument/2006/relationships/image" Target="/ppt/media/image.png" Id="Ra60c32f69957402a" /><Relationship Type="http://schemas.openxmlformats.org/officeDocument/2006/relationships/notesSlide" Target="/ppt/notesSlides/notesSlide1.xml" Id="Rde68cfaa163c4a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7f138eb3b04edd" /><Relationship Type="http://schemas.openxmlformats.org/officeDocument/2006/relationships/image" Target="/ppt/media/image.jpeg" Id="R23631026c9214eb5" /><Relationship Type="http://schemas.openxmlformats.org/officeDocument/2006/relationships/notesSlide" Target="/ppt/notesSlides/notesSlide2.xml" Id="R9d71cd8d14d64a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2b68b0b5d44640" /><Relationship Type="http://schemas.openxmlformats.org/officeDocument/2006/relationships/image" Target="/ppt/media/image2.jpeg" Id="R6fdf60b34dce4d05" /><Relationship Type="http://schemas.openxmlformats.org/officeDocument/2006/relationships/notesSlide" Target="/ppt/notesSlides/notesSlide3.xml" Id="R56ee0e0a99774a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b1b0fbcd504614" /><Relationship Type="http://schemas.openxmlformats.org/officeDocument/2006/relationships/image" Target="/ppt/media/image3.jpeg" Id="R0795ad94883c4270" /><Relationship Type="http://schemas.openxmlformats.org/officeDocument/2006/relationships/notesSlide" Target="/ppt/notesSlides/notesSlide4.xml" Id="Re140e68cf3e8412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f5cec90ecf450c" /><Relationship Type="http://schemas.openxmlformats.org/officeDocument/2006/relationships/image" Target="/ppt/media/image4.jpeg" Id="Rbac7bad67b8248c3" /><Relationship Type="http://schemas.openxmlformats.org/officeDocument/2006/relationships/notesSlide" Target="/ppt/notesSlides/notesSlide5.xml" Id="R5f2d46efe0f94d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96cfcd0a42424d" /><Relationship Type="http://schemas.openxmlformats.org/officeDocument/2006/relationships/image" Target="/ppt/media/image2.png" Id="R0f00a79c6ff24b97" /><Relationship Type="http://schemas.openxmlformats.org/officeDocument/2006/relationships/image" Target="/ppt/media/image3.png" Id="Re3de65b1990048cb" /><Relationship Type="http://schemas.openxmlformats.org/officeDocument/2006/relationships/notesSlide" Target="/ppt/notesSlides/notesSlide6.xml" Id="R6a7f48897eb149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1e9bdf16cf4fbf" /><Relationship Type="http://schemas.openxmlformats.org/officeDocument/2006/relationships/notesSlide" Target="/ppt/notesSlides/notesSlide7.xml" Id="R9d2f28e6cf1945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6a6bf2eb8c461a" /><Relationship Type="http://schemas.openxmlformats.org/officeDocument/2006/relationships/image" Target="/ppt/media/image5.jpeg" Id="R700e0ed0de354aa5" /><Relationship Type="http://schemas.openxmlformats.org/officeDocument/2006/relationships/notesSlide" Target="/ppt/notesSlides/notesSlide8.xml" Id="Rfea80cbe417d4d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2be2a91ca9436a" /><Relationship Type="http://schemas.openxmlformats.org/officeDocument/2006/relationships/notesSlide" Target="/ppt/notesSlides/notesSlide9.xml" Id="R837d8b28202245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6d67aef4dd4505" /><Relationship Type="http://schemas.openxmlformats.org/officeDocument/2006/relationships/image" Target="/ppt/media/image4.png" Id="R91878bf9dfcb4724" /><Relationship Type="http://schemas.openxmlformats.org/officeDocument/2006/relationships/notesSlide" Target="/ppt/notesSlides/notesSlide10.xml" Id="R4a6538abd08e4b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547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B6505C-9F5F-4EC5-916B-4E1C2A4356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0c32f69957402a"/>
          <a:stretch xmlns:a="http://schemas.openxmlformats.org/drawingml/2006/main"/>
        </p:blipFill>
        <p:spPr>
          <a:xfrm xmlns:a="http://schemas.openxmlformats.org/drawingml/2006/main">
            <a:off x="666750" y="521570"/>
            <a:ext cx="2000250" cy="76661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A1B82B-C1A2-4AA7-A334-DA61519B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150" b="1">
                <a:solidFill>
                  <a:srgbClr val="FFFFFF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6150" b="1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6150" b="1">
                <a:solidFill>
                  <a:srgbClr val="FFFFFF"/>
                </a:solidFill>
                <a:latin typeface="Exo 2"/>
                <a:ea typeface="Exo 2"/>
                <a:cs typeface="Exo 2"/>
              </a:rPr>
              <a:t>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F3D9B9-F34B-4AC3-8526-C273D9EA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28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000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3000" b="0">
                <a:solidFill>
                  <a:srgbClr val="FFFFFF"/>
                </a:solidFill>
                <a:latin typeface="Exo 2"/>
                <a:ea typeface="Exo 2"/>
                <a:cs typeface="Exo 2"/>
              </a:rPr>
              <a:t>Local SEO powered by Erio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90F0C-FE72-4A2D-83F7-15029A16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704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FFFFFF"/>
                </a:solidFill>
                <a:latin typeface="Exo 2"/>
                <a:ea typeface="Exo 2"/>
                <a:cs typeface="Exo 2"/>
              </a:rPr>
              <a:t>Google Business Profile management</a:t>
            </a:r>
          </a:p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FFFFFF"/>
                </a:solidFill>
                <a:latin typeface="Exo 2"/>
                <a:ea typeface="Exo 2"/>
                <a:cs typeface="Exo 2"/>
              </a:rPr>
              <a:t>for local and home service businesses</a:t>
            </a:r>
          </a:p>
        </p:txBody>
      </p:sp>
    </p:spTree>
    <p:extLst>
      <p:ext uri="{BB962C8B-B14F-4D97-AF65-F5344CB8AC3E}">
        <p14:creationId xmlns:p14="http://schemas.microsoft.com/office/powerpoint/2010/main" val="11376252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9357E-0CB8-4E75-884B-F289E9B8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Your Google Business Profile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7AAA4-3805-494F-BFB4-1C30E1B4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57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62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Customers use your profile to choose who to call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55752C-6D41-4B10-B3DD-F6901CED3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572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Accurate business details, useful photos, and recent reviews help customers understand your services.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4687E-B306-41E6-B801-748F207A73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31026c9214eb5"/>
          <a:stretch xmlns:a="http://schemas.openxmlformats.org/drawingml/2006/main"/>
        </p:blipFill>
        <p:spPr>
          <a:xfrm xmlns:a="http://schemas.openxmlformats.org/drawingml/2006/main">
            <a:off x="6375878" y="1571625"/>
            <a:ext cx="4488493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1173E3-BBF2-4E54-B189-9629733E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58293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1500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pPr>
            <a:r>
              <a:rPr sz="1500" b="0">
                <a:solidFill>
                  <a:srgbClr val="47616B"/>
                </a:solidFill>
                <a:latin typeface="Exo 2"/>
                <a:ea typeface="Exo 2"/>
                <a:cs typeface="Exo 2"/>
              </a:rPr>
              <a:t>Illustrative business profile</a:t>
            </a:r>
          </a:p>
        </p:txBody>
      </p:sp>
    </p:spTree>
    <p:extLst>
      <p:ext uri="{BB962C8B-B14F-4D97-AF65-F5344CB8AC3E}">
        <p14:creationId xmlns:p14="http://schemas.microsoft.com/office/powerpoint/2010/main" val="19818163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4DB7D-26AA-4058-92C1-C7B66DE7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Eli handles recurring profile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F61515-EC63-499B-874B-A4BC5EBA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28800"/>
            <a:ext cx="533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47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Profile optimization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690F1-3800-468B-B510-58B6D10D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05075"/>
            <a:ext cx="5143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0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Keep services and business information aligned with what you offer.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A6EA8-1522-4B4E-BD27-5DE001491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33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47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Ongoing content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AD611E-A7AC-4268-973B-2C27EF5A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5238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0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Prepare Google posts and work with the photos and business updates you provide.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7851DF-B3D2-4D60-AFA3-66A85DD2D0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df60b34dce4d05"/>
          <a:stretch xmlns:a="http://schemas.openxmlformats.org/drawingml/2006/main"/>
        </p:blipFill>
        <p:spPr>
          <a:xfrm xmlns:a="http://schemas.openxmlformats.org/drawingml/2006/main">
            <a:off x="6782974" y="1666875"/>
            <a:ext cx="4436301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2234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29DEA-71ED-4431-AD02-FF84C4E2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Reviews and customer feedback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BA77A-F294-4D54-B1FA-75EE0FE78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0500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47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Review responses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E577C5-3FD1-46AE-BCDE-B6E40BAFD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0325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Eli prepares replies to Google reviews for your business.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DF626F-1D34-4BCD-94E3-ADFA53B1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195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4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47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Review reminders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B3796-23FE-44EC-901A-5815BF99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86300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Your updates can remind you to ask customers for honest reviews.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3354C7-26DF-4ACC-8A6B-4ACFDDE83B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5ad94883c4270"/>
          <a:stretch xmlns:a="http://schemas.openxmlformats.org/drawingml/2006/main"/>
        </p:blipFill>
        <p:spPr>
          <a:xfrm xmlns:a="http://schemas.openxmlformats.org/drawingml/2006/main">
            <a:off x="6488091" y="1619250"/>
            <a:ext cx="4645068" cy="4238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95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44063-E20C-4E3B-A555-10B65553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Progress you can see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EDD518-71E4-403B-B1A0-590AE40F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466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62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Local ranking heatmaps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71CE3B-D614-46FE-9495-7E964E06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4667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See how rankings vary across an area for the keywords you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A2F54-845F-490D-A932-387DCB77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14875"/>
            <a:ext cx="4667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0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Regular reports and activity updates help you review the work and results over time.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C0B838-394D-4B63-A41A-9B78D93040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7bad67b8248c3"/>
          <a:stretch xmlns:a="http://schemas.openxmlformats.org/drawingml/2006/main"/>
        </p:blipFill>
        <p:spPr>
          <a:xfrm xmlns:a="http://schemas.openxmlformats.org/drawingml/2006/main">
            <a:off x="6423503" y="1600200"/>
            <a:ext cx="4488493" cy="4095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97C851-99A2-40DF-9612-D9E7EE38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857875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1500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pPr>
            <a:r>
              <a:rPr sz="1500" b="0">
                <a:solidFill>
                  <a:srgbClr val="47616B"/>
                </a:solidFill>
                <a:latin typeface="Exo 2"/>
                <a:ea typeface="Exo 2"/>
                <a:cs typeface="Exo 2"/>
              </a:rPr>
              <a:t>Illustrative heatmap</a:t>
            </a:r>
          </a:p>
        </p:txBody>
      </p:sp>
    </p:spTree>
    <p:extLst>
      <p:ext uri="{BB962C8B-B14F-4D97-AF65-F5344CB8AC3E}">
        <p14:creationId xmlns:p14="http://schemas.microsoft.com/office/powerpoint/2010/main" val="17594476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9A391-892A-49BF-87C2-8836F77F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A contractor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D20769-24B4-48DB-85E2-1C18A1C2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33525"/>
            <a:ext cx="1085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0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Keyword: water damage repair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C2176-85CD-4FAC-9A74-8FD8934C2D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00a79c6ff24b97"/>
          <a:stretch xmlns:a="http://schemas.openxmlformats.org/drawingml/2006/main"/>
        </p:blipFill>
        <p:spPr>
          <a:xfrm xmlns:a="http://schemas.openxmlformats.org/drawingml/2006/main">
            <a:off x="1595438" y="2266950"/>
            <a:ext cx="3238500" cy="32385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72FE84-E9DE-4379-A3F8-CE603B3AD1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de65b1990048cb"/>
          <a:stretch xmlns:a="http://schemas.openxmlformats.org/drawingml/2006/main"/>
        </p:blipFill>
        <p:spPr>
          <a:xfrm xmlns:a="http://schemas.openxmlformats.org/drawingml/2006/main">
            <a:off x="7358063" y="2266950"/>
            <a:ext cx="3238500" cy="3238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40095C-969D-457F-93CC-F3EA5C21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02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Before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2F6A9-8545-4C41-9E22-55AE9E84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667375"/>
            <a:ext cx="476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0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02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One month later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DD33B6-337E-4E92-8D7F-3CF55585A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67450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1425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pPr>
            <a:r>
              <a:rPr sz="1425" b="0">
                <a:solidFill>
                  <a:srgbClr val="47616B"/>
                </a:solidFill>
                <a:latin typeface="Exo 2"/>
                <a:ea typeface="Exo 2"/>
                <a:cs typeface="Exo 2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8957880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73A429-173D-450F-9078-ADA9B77B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Your role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187D4-D22A-47E3-BC57-422DE28B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050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700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700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Share what makes your business different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93B34C-3BE7-460A-8CA3-B79D72DF6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95600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25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Provide current business details and the services you want to promote.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B12361-83A0-412C-BD2E-72DC46CA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90975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25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Upload authentic photos and share business news for relevant content.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47A99-1616-4655-AA8B-5F2D4CED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86350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25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Review approval requests and tell Erio when your services change.</a:t>
            </a:r>
          </a:p>
        </p:txBody>
      </p:sp>
    </p:spTree>
    <p:extLst>
      <p:ext uri="{BB962C8B-B14F-4D97-AF65-F5344CB8AC3E}">
        <p14:creationId xmlns:p14="http://schemas.microsoft.com/office/powerpoint/2010/main" val="6028542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1ED23-D68C-4CB2-B198-E022DD6C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A clear view of the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419BD0-888E-4DB4-BBF4-4D2FF8BD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0500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62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Your Erio portal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0AD6D-576A-4353-868B-136B8497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4953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250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Access Eli at platform.erio.ai to review your activity and progress.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0488CC-00E9-49EB-A209-0B4E8B43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7672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62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62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Updates from Erio Support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579FB8-9AE6-41A7-A81B-49E4190A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Client emails use support@erio.ai.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72E5D-163B-4731-B240-ED0E7A28CB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0e0ed0de354aa5"/>
          <a:stretch xmlns:a="http://schemas.openxmlformats.org/drawingml/2006/main"/>
        </p:blipFill>
        <p:spPr>
          <a:xfrm xmlns:a="http://schemas.openxmlformats.org/drawingml/2006/main">
            <a:off x="6191250" y="2321668"/>
            <a:ext cx="5334000" cy="307191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350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99674-6853-4BEF-B2BD-9B589C55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330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330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The value of an additional customer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C1601-7710-4F4E-9B93-02BA37AC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33575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775" b="1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775" b="1">
                <a:solidFill>
                  <a:srgbClr val="103442"/>
                </a:solidFill>
                <a:latin typeface="Exo 2"/>
                <a:ea typeface="Exo 2"/>
                <a:cs typeface="Exo 2"/>
              </a:rPr>
              <a:t>A simple revenue estimate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C7561-E5EA-4207-8F6F-5C8CB184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850" b="1">
                <a:solidFill>
                  <a:srgbClr val="005475"/>
                </a:solidFill>
                <a:latin typeface="Exo 2"/>
                <a:ea typeface="Exo 2"/>
                <a:cs typeface="Exo 2"/>
              </a:defRPr>
            </a:pPr>
            <a:r>
              <a:rPr sz="2850" b="1">
                <a:solidFill>
                  <a:srgbClr val="005475"/>
                </a:solidFill>
                <a:latin typeface="Exo 2"/>
                <a:ea typeface="Exo 2"/>
                <a:cs typeface="Exo 2"/>
              </a:rPr>
              <a:t>5 additional customers × $300 average revenue = $1,500 additional monthly revenue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E2727-74B5-4617-BAA5-F0DE3D5AB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9650"/>
            <a:ext cx="1038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175" b="0">
                <a:solidFill>
                  <a:srgbClr val="103442"/>
                </a:solidFill>
                <a:latin typeface="Exo 2"/>
                <a:ea typeface="Exo 2"/>
                <a:cs typeface="Exo 2"/>
              </a:defRPr>
            </a:pPr>
            <a:r>
              <a:rPr sz="2175" b="0">
                <a:solidFill>
                  <a:srgbClr val="103442"/>
                </a:solidFill>
                <a:latin typeface="Exo 2"/>
                <a:ea typeface="Exo 2"/>
                <a:cs typeface="Exo 2"/>
              </a:rPr>
              <a:t>Use your own numbers to explore the potential value of more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43C67F-71B4-4FBF-A586-A43F5299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1500" b="0">
                <a:solidFill>
                  <a:srgbClr val="47616B"/>
                </a:solidFill>
                <a:latin typeface="Exo 2"/>
                <a:ea typeface="Exo 2"/>
                <a:cs typeface="Exo 2"/>
              </a:defRPr>
            </a:pPr>
            <a:r>
              <a:rPr sz="1500" b="0">
                <a:solidFill>
                  <a:srgbClr val="47616B"/>
                </a:solidFill>
                <a:latin typeface="Exo 2"/>
                <a:ea typeface="Exo 2"/>
                <a:cs typeface="Exo 2"/>
              </a:rPr>
              <a:t>Hypothetical example. Revenue is not profit, and outcomes are not guaranteed.</a:t>
            </a:r>
          </a:p>
        </p:txBody>
      </p:sp>
    </p:spTree>
    <p:extLst>
      <p:ext uri="{BB962C8B-B14F-4D97-AF65-F5344CB8AC3E}">
        <p14:creationId xmlns:p14="http://schemas.microsoft.com/office/powerpoint/2010/main" val="839966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547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D1585-5CBF-46E5-B419-7A301742D0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878bf9dfcb4724"/>
          <a:stretch xmlns:a="http://schemas.openxmlformats.org/drawingml/2006/main"/>
        </p:blipFill>
        <p:spPr>
          <a:xfrm xmlns:a="http://schemas.openxmlformats.org/drawingml/2006/main">
            <a:off x="666750" y="521570"/>
            <a:ext cx="2000250" cy="76661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5E19DE-4043-4840-A918-0D4FB2B5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6695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4500" b="1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4500" b="1">
                <a:solidFill>
                  <a:srgbClr val="FFFFFF"/>
                </a:solidFill>
                <a:latin typeface="Exo 2"/>
                <a:ea typeface="Exo 2"/>
                <a:cs typeface="Exo 2"/>
              </a:rPr>
              <a:t>Your local SEO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92BE66-3444-49DE-AC8B-9D6B0DCE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76625"/>
            <a:ext cx="1009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625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2625" b="0">
                <a:solidFill>
                  <a:srgbClr val="FFFFFF"/>
                </a:solidFill>
                <a:latin typeface="Exo 2"/>
                <a:ea typeface="Exo 2"/>
                <a:cs typeface="Exo 2"/>
              </a:rPr>
              <a:t>Book a free 15-minute Rank Call at rank.erio.ai to review your profile and plan your next steps.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72893E-A007-425E-9F06-9EC0FF28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2925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defPPr>
          </a:lstStyle>
          <a:p xmlns:a="http://schemas.openxmlformats.org/drawingml/2006/main">
            <a:pPr>
              <a:buNone/>
              <a:defRPr sz="2550" b="0">
                <a:solidFill>
                  <a:srgbClr val="FFFFFF"/>
                </a:solidFill>
                <a:latin typeface="Exo 2"/>
                <a:ea typeface="Exo 2"/>
                <a:cs typeface="Exo 2"/>
              </a:defRPr>
            </a:pPr>
            <a:r>
              <a:rPr sz="2550" b="0">
                <a:solidFill>
                  <a:srgbClr val="FFFFFF"/>
                </a:solidFill>
                <a:latin typeface="Exo 2"/>
                <a:ea typeface="Exo 2"/>
                <a:cs typeface="Exo 2"/>
              </a:rPr>
              <a:t>support@erio.ai</a:t>
            </a:r>
          </a:p>
        </p:txBody>
      </p:sp>
    </p:spTree>
    <p:extLst>
      <p:ext uri="{BB962C8B-B14F-4D97-AF65-F5344CB8AC3E}">
        <p14:creationId xmlns:p14="http://schemas.microsoft.com/office/powerpoint/2010/main" val="11614030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2026-10-11T21:43:12.8000000Z</dcterms:created>
  <dcterms:modified xsi:type="dcterms:W3CDTF">2026-10-11T21:43:12.8000000Z</dcterms:modified>
</coreProperties>
</file>